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7" r:id="rId6"/>
    <p:sldId id="261" r:id="rId7"/>
    <p:sldId id="262" r:id="rId8"/>
    <p:sldId id="263" r:id="rId9"/>
    <p:sldId id="264" r:id="rId10"/>
    <p:sldId id="265" r:id="rId11"/>
    <p:sldId id="260" r:id="rId12"/>
    <p:sldId id="266" r:id="rId1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108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115905-7C2B-479B-8A58-B7ECF6B5BE96}" type="datetimeFigureOut">
              <a:rPr lang="ru-RU" smtClean="0"/>
              <a:pPr/>
              <a:t>16.10.2011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1CC9F8-1543-43B6-B9B7-BACAA11FC1C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B1CC9F8-1543-43B6-B9B7-BACAA11FC1C3}"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10/16/2011</a:t>
            </a:fld>
            <a:endParaRPr lang="en-US"/>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10/16/2011</a:t>
            </a:fld>
            <a:endParaRPr lang="en-US"/>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10/16/2011</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10/16/2011</a:t>
            </a:fld>
            <a:endParaRPr lang="en-US"/>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10/16/2011</a:t>
            </a:fld>
            <a:endParaRPr lang="en-US"/>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EAF463A-BC7C-46EE-9F1E-7F377CCA4891}" type="datetimeFigureOut">
              <a:rPr lang="en-US" smtClean="0"/>
              <a:pPr/>
              <a:t>10/16/2011</a:t>
            </a:fld>
            <a:endParaRPr lang="en-US"/>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83448D-3A78-4528-A469-B745A65DA480}" type="slidenum">
              <a:rPr lang="en-US" smtClean="0"/>
              <a:pPr/>
              <a:t>‹#›</a:t>
            </a:fld>
            <a:endParaRPr lang="en-US"/>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audio" Target="file:///C:\Users\1\Desktop\&#1092;&#1088;&#1077;&#1085;&#1082;%20&#1089;&#1080;&#1085;&#1072;&#1090;&#1088;&#1072;\frank_sinatra_-_i_love_you_baby..mp3" TargetMode="External"/><Relationship Id="rId5" Type="http://schemas.openxmlformats.org/officeDocument/2006/relationships/image" Target="../media/image17.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8" Type="http://schemas.openxmlformats.org/officeDocument/2006/relationships/hyperlink" Target="http://images.yandex.ru/yandsearch?text=%D1%84%D1%80%D1%8D%D0%BD%D0%BA%20%D1%81%D0%B8%D0%BD%D0%B0%D1%82%D1%80%D0%B0&amp;p=423&amp;img_url=img0.liveinternet.ru/images/attach/b/0/15396/15396815_Sinatra_2.jpg&amp;rpt=simage" TargetMode="External"/><Relationship Id="rId3" Type="http://schemas.openxmlformats.org/officeDocument/2006/relationships/hyperlink" Target="http://images.yandex.ru/yandsearch?text=%D1%84%D1%80%D1%8D%D0%BD%D0%BA%20%D1%81%D0%B8%D0%BD%D0%B0%D1%82%D1%80%D0%B0&amp;rpt=simage&amp;img_url=kp.ru/f/12/image/14/00/2590014.png&amp;p=11" TargetMode="External"/><Relationship Id="rId7" Type="http://schemas.openxmlformats.org/officeDocument/2006/relationships/hyperlink" Target="http://images.yandex.ru/yandsearch?text=%D1%84%D1%80%D1%8D%D0%BD%D0%BA%20%D1%81%D0%B8%D0%BD%D0%B0%D1%82%D1%80%D0%B0&amp;p=203&amp;img_url=graphics8.nytimes.com/images/2009/03/14/crosswords/14sinatra_533.jpg&amp;rpt=simage" TargetMode="External"/><Relationship Id="rId12" Type="http://schemas.openxmlformats.org/officeDocument/2006/relationships/hyperlink" Target="http://images.yandex.ru/yandsearch?rpt=simage&amp;img_url=maximrussia.net-genie.co.uk/siteimage/scale/800/600/109167.png&amp;ed=1&amp;text=jingle%20bells&amp;p=0" TargetMode="External"/><Relationship Id="rId2" Type="http://schemas.openxmlformats.org/officeDocument/2006/relationships/hyperlink" Target="http://images.yandex.ru/yandsearch?text=%D1%84%D1%80%D1%8D%D0%BD%D0%BA%20%D1%81%D0%B8%D0%BD%D0%B0%D1%82%D1%80%D0%B0&amp;rpt=simage&amp;img_url=www.vokrug.tv/pic/person/b/4/5/e/medium_b45e7e8377fce9a3851841c745f0dedf.jpeg&amp;p=8" TargetMode="External"/><Relationship Id="rId1" Type="http://schemas.openxmlformats.org/officeDocument/2006/relationships/slideLayout" Target="../slideLayouts/slideLayout2.xml"/><Relationship Id="rId6" Type="http://schemas.openxmlformats.org/officeDocument/2006/relationships/hyperlink" Target="http://images.yandex.ru/yandsearch?text=%D1%84%D1%80%D1%8D%D0%BD%D0%BA%20%D1%81%D0%B8%D0%BD%D0%B0%D1%82%D1%80%D0%B0&amp;img_url=www.ompersonal.com.ar/singinggrammar/sinatraN.jpg&amp;rpt=simage&amp;p=160" TargetMode="External"/><Relationship Id="rId11" Type="http://schemas.openxmlformats.org/officeDocument/2006/relationships/hyperlink" Target="http://images.yandex.ru/yandsearch?ed=1&amp;text=%D1%84%D1%80%D1%8D%D0%BD%D0%BA%20%D1%81%D0%B8%D0%BD%D0%B0%D1%82%D1%80%D0%B0%20%D0%BA%D0%B8%D0%BD%D0%BE&amp;p=67&amp;img_url=onetwo.tv/images/groups_photos/2040/4042074e682cd093ce8319a967d73b2c.jpg" TargetMode="External"/><Relationship Id="rId5" Type="http://schemas.openxmlformats.org/officeDocument/2006/relationships/hyperlink" Target="http://images.yandex.ru/yandsearch?text=%D1%84%D1%80%D1%8D%D0%BD%D0%BA%20%D1%81%D0%B8%D0%BD%D0%B0%D1%82%D1%80%D0%B0&amp;p=155&amp;img_url=content9.flixster.com/photo/94/49/97/9449971_gal.jpg&amp;rpt=simage" TargetMode="External"/><Relationship Id="rId10" Type="http://schemas.openxmlformats.org/officeDocument/2006/relationships/hyperlink" Target="http://images.yandex.ru/yandsearch?rpt=simage&amp;img_url=img.zvezdi.ru/photo3/frank_sinatra15.jpg&amp;ed=1&amp;text=%D1%84%D1%80%D1%8D%D0%BD%D0%BA%20%D1%81%D0%B8%D0%BD%D0%B0%D1%82%D1%80%D0%B0%20%D0%BA%D0%B8%D0%BD%D0%BE&amp;p=16" TargetMode="External"/><Relationship Id="rId4" Type="http://schemas.openxmlformats.org/officeDocument/2006/relationships/hyperlink" Target="http://i.telegraph.co.uk/multimedia/archive/01399/frank_sinatra_1399265c.jpg" TargetMode="External"/><Relationship Id="rId9" Type="http://schemas.openxmlformats.org/officeDocument/2006/relationships/hyperlink" Target="http://images.yandex.ru/yandsearch?rpt=simage&amp;img_url=i025.radikal.ru/0911/33/fc924c695fca.jpg&amp;ed=1&amp;text=%D1%84%D1%80%D1%8D%D0%BD%D0%BA%20%D1%81%D0%B8%D0%BD%D0%B0%D1%82%D1%80%D0%B0%20%D0%BA%D0%B8%D0%BD%D0%BE&amp;p=1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C:\Users\1\Desktop\&#1092;&#1088;&#1077;&#1085;&#1082;%20&#1089;&#1080;&#1085;&#1072;&#1090;&#1088;&#1072;\frank_sinatra_-_frank_sinatra-jingle_bells.mp3" TargetMode="External"/><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audio" Target="file:///C:\Users\1\Desktop\&#1092;&#1088;&#1077;&#1085;&#1082;%20&#1089;&#1080;&#1085;&#1072;&#1090;&#1088;&#1072;\frank_sinatra_-_strangers_in_the_night.mp3"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en-US" dirty="0" smtClean="0"/>
              <a:t>The presentation in English.</a:t>
            </a:r>
            <a:br>
              <a:rPr lang="en-US" dirty="0" smtClean="0"/>
            </a:br>
            <a:r>
              <a:rPr lang="en-US" dirty="0" smtClean="0"/>
              <a:t>Theme:  </a:t>
            </a:r>
            <a:br>
              <a:rPr lang="en-US" dirty="0" smtClean="0"/>
            </a:br>
            <a:r>
              <a:rPr lang="en-US" dirty="0" smtClean="0"/>
              <a:t>Francis Albert Sinatra </a:t>
            </a:r>
            <a:endParaRPr lang="ru-RU" dirty="0"/>
          </a:p>
        </p:txBody>
      </p:sp>
      <p:sp>
        <p:nvSpPr>
          <p:cNvPr id="3" name="Подзаголовок 2"/>
          <p:cNvSpPr>
            <a:spLocks noGrp="1"/>
          </p:cNvSpPr>
          <p:nvPr>
            <p:ph type="subTitle" idx="1"/>
          </p:nvPr>
        </p:nvSpPr>
        <p:spPr>
          <a:xfrm>
            <a:off x="4953000" y="4572000"/>
            <a:ext cx="4045634" cy="2133600"/>
          </a:xfrm>
        </p:spPr>
        <p:txBody>
          <a:bodyPr>
            <a:normAutofit fontScale="92500" lnSpcReduction="20000"/>
          </a:bodyPr>
          <a:lstStyle/>
          <a:p>
            <a:r>
              <a:rPr lang="en-US" dirty="0" smtClean="0">
                <a:solidFill>
                  <a:schemeClr val="bg1"/>
                </a:solidFill>
              </a:rPr>
              <a:t>Made by </a:t>
            </a:r>
          </a:p>
          <a:p>
            <a:r>
              <a:rPr lang="en-US" dirty="0" smtClean="0">
                <a:solidFill>
                  <a:schemeClr val="bg1"/>
                </a:solidFill>
              </a:rPr>
              <a:t>Kruk </a:t>
            </a:r>
            <a:r>
              <a:rPr lang="en-US" dirty="0" err="1" smtClean="0">
                <a:solidFill>
                  <a:schemeClr val="bg1"/>
                </a:solidFill>
              </a:rPr>
              <a:t>Ksenia</a:t>
            </a:r>
            <a:r>
              <a:rPr lang="en-US" dirty="0" smtClean="0">
                <a:solidFill>
                  <a:schemeClr val="bg1"/>
                </a:solidFill>
              </a:rPr>
              <a:t> 11m</a:t>
            </a:r>
          </a:p>
          <a:p>
            <a:r>
              <a:rPr lang="en-US" dirty="0" smtClean="0">
                <a:solidFill>
                  <a:schemeClr val="bg1"/>
                </a:solidFill>
              </a:rPr>
              <a:t>Teacher: </a:t>
            </a:r>
          </a:p>
          <a:p>
            <a:r>
              <a:rPr lang="en-US" dirty="0" err="1" smtClean="0">
                <a:solidFill>
                  <a:schemeClr val="bg1"/>
                </a:solidFill>
              </a:rPr>
              <a:t>Scherbinina</a:t>
            </a:r>
            <a:r>
              <a:rPr lang="en-US" dirty="0" smtClean="0">
                <a:solidFill>
                  <a:schemeClr val="bg1"/>
                </a:solidFill>
              </a:rPr>
              <a:t> </a:t>
            </a:r>
          </a:p>
          <a:p>
            <a:r>
              <a:rPr lang="en-US" dirty="0" smtClean="0">
                <a:solidFill>
                  <a:schemeClr val="bg1"/>
                </a:solidFill>
              </a:rPr>
              <a:t>Natalia </a:t>
            </a:r>
            <a:r>
              <a:rPr lang="en-US" dirty="0" err="1" smtClean="0">
                <a:solidFill>
                  <a:schemeClr val="bg1"/>
                </a:solidFill>
              </a:rPr>
              <a:t>Mihailovna</a:t>
            </a:r>
            <a:endParaRPr lang="ru-RU" dirty="0" smtClean="0">
              <a:solidFill>
                <a:schemeClr val="bg1"/>
              </a:solidFill>
            </a:endParaRPr>
          </a:p>
          <a:p>
            <a:endParaRPr lang="ru-RU" dirty="0"/>
          </a:p>
        </p:txBody>
      </p:sp>
      <p:pic>
        <p:nvPicPr>
          <p:cNvPr id="1026" name="Picture 2" descr="C:\Users\1\Desktop\Ксюнечка\Учеба\Английский\medium_b45e7e8377fce9a3851841c745f0dedf.jpeg"/>
          <p:cNvPicPr>
            <a:picLocks noChangeAspect="1" noChangeArrowheads="1"/>
          </p:cNvPicPr>
          <p:nvPr/>
        </p:nvPicPr>
        <p:blipFill>
          <a:blip r:embed="rId2"/>
          <a:srcRect/>
          <a:stretch>
            <a:fillRect/>
          </a:stretch>
        </p:blipFill>
        <p:spPr bwMode="auto">
          <a:xfrm>
            <a:off x="152400" y="2590800"/>
            <a:ext cx="4709585" cy="353218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lgn="l"/>
            <a:r>
              <a:rPr lang="en-US" sz="4800" dirty="0" smtClean="0"/>
              <a:t>I love you, baby.</a:t>
            </a:r>
            <a:endParaRPr lang="ru-RU" dirty="0"/>
          </a:p>
        </p:txBody>
      </p:sp>
      <p:pic>
        <p:nvPicPr>
          <p:cNvPr id="9218" name="Picture 2" descr="C:\Users\1\Desktop\Ксюнечка\Учеба\Английский\синатра\Swinging.JPG"/>
          <p:cNvPicPr>
            <a:picLocks noChangeAspect="1" noChangeArrowheads="1"/>
          </p:cNvPicPr>
          <p:nvPr/>
        </p:nvPicPr>
        <p:blipFill>
          <a:blip r:embed="rId3"/>
          <a:srcRect/>
          <a:stretch>
            <a:fillRect/>
          </a:stretch>
        </p:blipFill>
        <p:spPr bwMode="auto">
          <a:xfrm>
            <a:off x="152400" y="1524000"/>
            <a:ext cx="5093569" cy="5105400"/>
          </a:xfrm>
          <a:prstGeom prst="rect">
            <a:avLst/>
          </a:prstGeom>
          <a:noFill/>
        </p:spPr>
      </p:pic>
      <p:pic>
        <p:nvPicPr>
          <p:cNvPr id="9219" name="Picture 3" descr="C:\Users\1\Desktop\Ксюнечка\Учеба\Английский\синатра\0b0d7108166c868c69497747940578f9.jpeg"/>
          <p:cNvPicPr>
            <a:picLocks noChangeAspect="1" noChangeArrowheads="1"/>
          </p:cNvPicPr>
          <p:nvPr/>
        </p:nvPicPr>
        <p:blipFill>
          <a:blip r:embed="rId4"/>
          <a:srcRect/>
          <a:stretch>
            <a:fillRect/>
          </a:stretch>
        </p:blipFill>
        <p:spPr bwMode="auto">
          <a:xfrm>
            <a:off x="5305904" y="1295400"/>
            <a:ext cx="3838096" cy="4770967"/>
          </a:xfrm>
          <a:prstGeom prst="rect">
            <a:avLst/>
          </a:prstGeom>
          <a:noFill/>
        </p:spPr>
      </p:pic>
      <p:pic>
        <p:nvPicPr>
          <p:cNvPr id="7" name="frank_sinatra_-_i_love_you_baby..mp3">
            <a:hlinkClick r:id="" action="ppaction://media"/>
          </p:cNvPr>
          <p:cNvPicPr>
            <a:picLocks noGrp="1" noRot="1" noChangeAspect="1"/>
          </p:cNvPicPr>
          <p:nvPr>
            <p:ph idx="1"/>
            <a:audioFile r:link="rId1"/>
          </p:nvPr>
        </p:nvPicPr>
        <p:blipFill>
          <a:blip r:embed="rId5"/>
          <a:stretch>
            <a:fillRect/>
          </a:stretch>
        </p:blipFill>
        <p:spPr>
          <a:xfrm>
            <a:off x="6019800" y="4572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2954"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en-US" dirty="0" smtClean="0"/>
              <a:t>Links:</a:t>
            </a:r>
            <a:endParaRPr lang="ru-RU" dirty="0"/>
          </a:p>
        </p:txBody>
      </p:sp>
      <p:sp>
        <p:nvSpPr>
          <p:cNvPr id="3" name="Содержимое 2"/>
          <p:cNvSpPr>
            <a:spLocks noGrp="1"/>
          </p:cNvSpPr>
          <p:nvPr>
            <p:ph idx="1"/>
          </p:nvPr>
        </p:nvSpPr>
        <p:spPr/>
        <p:txBody>
          <a:bodyPr>
            <a:normAutofit/>
          </a:bodyPr>
          <a:lstStyle/>
          <a:p>
            <a:r>
              <a:rPr lang="en-US" sz="900" dirty="0" smtClean="0">
                <a:hlinkClick r:id="rId2"/>
              </a:rPr>
              <a:t>http://images.yandex.ru/yandsearch?text=%D1%84%D1%80%D1%8D%D0%BD%D0%BA%20%D1%81%D0%B8%D0%BD%D0%B0%D1%82%D1%80%D0%B0&amp;rpt=simage&amp;img_url=www.vokrug.tv%2Fpic%2Fperson%2Fb%2F4%2F5%2Fe%2Fmedium_b45e7e8377fce9a3851841c745f0dedf.jpeg&amp;p=8</a:t>
            </a:r>
            <a:endParaRPr lang="en-US" sz="900" dirty="0" smtClean="0"/>
          </a:p>
          <a:p>
            <a:r>
              <a:rPr lang="en-US" sz="900" dirty="0" smtClean="0">
                <a:hlinkClick r:id="rId3"/>
              </a:rPr>
              <a:t>http://images.yandex.ru/yandsearch?text=%D1%84%D1%80%D1%8D%D0%BD%D0%BA%20%D1%81%D0%B8%D0%BD%D0%B0%D1%82%D1%80%D0%B0&amp;rpt=simage&amp;img_url=kp.ru%2Ff%2F12%2Fimage%2F14%2F00%2F2590014.png&amp;p=11</a:t>
            </a:r>
            <a:endParaRPr lang="en-US" sz="900" dirty="0" smtClean="0"/>
          </a:p>
          <a:p>
            <a:r>
              <a:rPr lang="en-US" sz="900" dirty="0" smtClean="0">
                <a:hlinkClick r:id="rId4"/>
              </a:rPr>
              <a:t>http://i.telegraph.co.uk/multimedia/archive/01399/frank_sinatra_1399265c.jpg</a:t>
            </a:r>
            <a:endParaRPr lang="en-US" sz="900" dirty="0" smtClean="0"/>
          </a:p>
          <a:p>
            <a:r>
              <a:rPr lang="en-US" sz="900" dirty="0" smtClean="0">
                <a:hlinkClick r:id="rId5"/>
              </a:rPr>
              <a:t>http://images.yandex.ru/yandsearch?text=%D1%84%D1%80%D1%8D%D0%BD%D0%BA%20%D1%81%D0%B8%D0%BD%D0%B0%D1%82%D1%80%D0%B0&amp;p=155&amp;img_url=content9.flixster.com%2Fphoto%2F94%2F49%2F97%2F9449971_gal.jpg&amp;rpt=simage</a:t>
            </a:r>
            <a:endParaRPr lang="en-US" sz="900" dirty="0" smtClean="0"/>
          </a:p>
          <a:p>
            <a:r>
              <a:rPr lang="en-US" sz="900" dirty="0" smtClean="0">
                <a:hlinkClick r:id="rId6"/>
              </a:rPr>
              <a:t>http://images.yandex.ru/yandsearch?text=%D1%84%D1%80%D1%8D%D0%BD%D0%BA%20%D1%81%D0%B8%D0%BD%D0%B0%D1%82%D1%80%D0%B0&amp;img_url=www.ompersonal.com.ar%2Fsinginggrammar%2FsinatraN.jpg&amp;rpt=simage&amp;p=160</a:t>
            </a:r>
            <a:endParaRPr lang="en-US" sz="900" dirty="0" smtClean="0"/>
          </a:p>
          <a:p>
            <a:r>
              <a:rPr lang="en-US" sz="900" dirty="0" smtClean="0">
                <a:hlinkClick r:id="rId7"/>
              </a:rPr>
              <a:t>http://images.yandex.ru/yandsearch?text=%D1%84%D1%80%D1%8D%D0%BD%D0%BA%20%D1%81%D0%B8%D0%BD%D0%B0%D1%82%D1%80%D0%B0&amp;p=203&amp;img_url=graphics8.nytimes.com%2Fimages%2F2009%2F03%2F14%2Fcrosswords%2F14sinatra_533.jpg&amp;rpt=simage</a:t>
            </a:r>
            <a:endParaRPr lang="en-US" sz="900" dirty="0" smtClean="0"/>
          </a:p>
          <a:p>
            <a:r>
              <a:rPr lang="en-US" sz="900" dirty="0" smtClean="0">
                <a:hlinkClick r:id="rId8"/>
              </a:rPr>
              <a:t>http://images.yandex.ru/yandsearch?text=%D1%84%D1%80%D1%8D%D0%BD%D0%BA%20%D1%81%D0%B8%D0%BD%D0%B0%D1%82%D1%80%D0%B0&amp;p=423&amp;img_url=img0.liveinternet.ru%2Fimages%2Fattach%2Fb%2F0%2F15396%2F15396815_Sinatra_2.jpg&amp;rpt=simage</a:t>
            </a:r>
            <a:endParaRPr lang="en-US" sz="900" dirty="0" smtClean="0"/>
          </a:p>
          <a:p>
            <a:r>
              <a:rPr lang="en-US" sz="900" dirty="0" smtClean="0">
                <a:hlinkClick r:id="rId9"/>
              </a:rPr>
              <a:t>http://images.yandex.ru/yandsearch?rpt=simage&amp;img_url=i025.radikal.ru%2F0911%2F33%2Ffc924c695fca.jpg&amp;ed=1&amp;text=%D1%84%D1%80%D1%8D%D0%BD%D0%BA%20%D1%81%D0%B8%D0%BD%D0%B0%D1%82%D1%80%D0%B0%20%D0%BA%D0%B8%D0%BD%D0%BE&amp;p=11</a:t>
            </a:r>
            <a:endParaRPr lang="en-US" sz="900" dirty="0" smtClean="0"/>
          </a:p>
          <a:p>
            <a:r>
              <a:rPr lang="en-US" sz="900" dirty="0" smtClean="0">
                <a:hlinkClick r:id="rId10"/>
              </a:rPr>
              <a:t>http://images.yandex.ru/yandsearch?rpt=simage&amp;img_url=img.zvezdi.ru%2Fphoto3%2Ffrank_sinatra15.jpg&amp;ed=1&amp;text=%D1%84%D1%80%D1%8D%D0%BD%D0%BA%20%D1%81%D0%B8%D0%BD%D0%B0%D1%82%D1%80%D0%B0%20%D0%BA%D0%B8%D0%BD%D0%BE&amp;p=16</a:t>
            </a:r>
            <a:endParaRPr lang="en-US" sz="900" dirty="0" smtClean="0"/>
          </a:p>
          <a:p>
            <a:r>
              <a:rPr lang="en-US" sz="900" dirty="0" smtClean="0">
                <a:hlinkClick r:id="rId11"/>
              </a:rPr>
              <a:t>http://images.yandex.ru/yandsearch?ed=1&amp;text=%D1%84%D1%80%D1%8D%D0%BD%D0%BA%20%D1%81%D0%B8%D0%BD%D0%B0%D1%82%D1%80%D0%B0%20%D0%BA%D0%B8%D0%BD%D0%BE&amp;p=67&amp;img_url=onetwo.tv%2Fimages%2Fgroups_photos%2F2040%2F4042074e682cd093ce8319a967d73b2c.jpg</a:t>
            </a:r>
            <a:endParaRPr lang="en-US" sz="900" dirty="0" smtClean="0"/>
          </a:p>
          <a:p>
            <a:r>
              <a:rPr lang="en-US" sz="900" dirty="0" smtClean="0">
                <a:hlinkClick r:id="rId12"/>
              </a:rPr>
              <a:t>http://images.yandex.ru/yandsearch?rpt=simage&amp;img_url=maximrussia.net-genie.co.uk%2Fsiteimage%2Fscale%2F800%2F600%2F109167.png&amp;ed=1&amp;text=jingle%20bells&amp;p=0</a:t>
            </a:r>
            <a:endParaRPr lang="ru-RU" sz="900" dirty="0" smtClean="0"/>
          </a:p>
          <a:p>
            <a:endParaRPr lang="en-US" sz="900" dirty="0" smtClean="0"/>
          </a:p>
          <a:p>
            <a:endParaRPr lang="en-US" sz="9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ctr">
              <a:buNone/>
            </a:pPr>
            <a:r>
              <a:rPr lang="en-US" sz="6600" dirty="0" smtClean="0"/>
              <a:t>Thank you for attention!</a:t>
            </a:r>
            <a:endParaRPr lang="ru-RU" sz="6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Plan:</a:t>
            </a:r>
            <a:endParaRPr lang="ru-RU" dirty="0"/>
          </a:p>
        </p:txBody>
      </p:sp>
      <p:sp>
        <p:nvSpPr>
          <p:cNvPr id="3" name="Содержимое 2"/>
          <p:cNvSpPr>
            <a:spLocks noGrp="1"/>
          </p:cNvSpPr>
          <p:nvPr>
            <p:ph idx="1"/>
          </p:nvPr>
        </p:nvSpPr>
        <p:spPr/>
        <p:txBody>
          <a:bodyPr/>
          <a:lstStyle/>
          <a:p>
            <a:r>
              <a:rPr lang="en-US" dirty="0" smtClean="0"/>
              <a:t>Biography.</a:t>
            </a:r>
          </a:p>
          <a:p>
            <a:r>
              <a:rPr lang="en-US" dirty="0" smtClean="0"/>
              <a:t>Music career.</a:t>
            </a:r>
          </a:p>
          <a:p>
            <a:r>
              <a:rPr lang="en-US" dirty="0" smtClean="0"/>
              <a:t>Cinema career.</a:t>
            </a:r>
          </a:p>
          <a:p>
            <a:r>
              <a:rPr lang="en-US" dirty="0" smtClean="0"/>
              <a:t>Private life.</a:t>
            </a:r>
          </a:p>
          <a:p>
            <a:r>
              <a:rPr lang="en-US" dirty="0" smtClean="0"/>
              <a:t>Discography.</a:t>
            </a:r>
          </a:p>
          <a:p>
            <a:pPr>
              <a:buFont typeface="Wingdings" pitchFamily="2" charset="2"/>
              <a:buChar char="Ø"/>
            </a:pPr>
            <a:r>
              <a:rPr lang="en-US" dirty="0" smtClean="0"/>
              <a:t>Jingle bells.</a:t>
            </a:r>
          </a:p>
          <a:p>
            <a:pPr>
              <a:buFont typeface="Wingdings" pitchFamily="2" charset="2"/>
              <a:buChar char="Ø"/>
            </a:pPr>
            <a:r>
              <a:rPr lang="en-US" dirty="0" smtClean="0"/>
              <a:t>Strangers in the night.</a:t>
            </a:r>
          </a:p>
          <a:p>
            <a:pPr>
              <a:buFont typeface="Wingdings" pitchFamily="2" charset="2"/>
              <a:buChar char="Ø"/>
            </a:pPr>
            <a:r>
              <a:rPr lang="en-US" dirty="0" smtClean="0"/>
              <a:t>I love you baby.</a:t>
            </a:r>
          </a:p>
          <a:p>
            <a:pPr>
              <a:buFont typeface="Wingdings" pitchFamily="2" charset="2"/>
              <a:buChar char="Ø"/>
            </a:pP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Biography.</a:t>
            </a:r>
            <a:endParaRPr lang="ru-RU" dirty="0"/>
          </a:p>
        </p:txBody>
      </p:sp>
      <p:sp>
        <p:nvSpPr>
          <p:cNvPr id="3" name="Содержимое 2"/>
          <p:cNvSpPr>
            <a:spLocks noGrp="1"/>
          </p:cNvSpPr>
          <p:nvPr>
            <p:ph idx="1"/>
          </p:nvPr>
        </p:nvSpPr>
        <p:spPr>
          <a:xfrm>
            <a:off x="457200" y="4191000"/>
            <a:ext cx="8229600" cy="2286000"/>
          </a:xfrm>
        </p:spPr>
        <p:txBody>
          <a:bodyPr>
            <a:normAutofit fontScale="77500" lnSpcReduction="20000"/>
          </a:bodyPr>
          <a:lstStyle/>
          <a:p>
            <a:pPr>
              <a:buNone/>
            </a:pPr>
            <a:r>
              <a:rPr lang="en-US" dirty="0" smtClean="0"/>
              <a:t>    He was born on December 12, 1915 in Hoboken, New Jersey. He worked as a delivery boy at the Jersey Observer newspaper, but music was Sinatra's main interest, and he carefully listened to big band jazz. Sinatra began singing professionally as a teenager in the 1930s, although he learned music by ear and never learned how to read music.</a:t>
            </a:r>
            <a:endParaRPr lang="ru-RU" dirty="0" smtClean="0"/>
          </a:p>
          <a:p>
            <a:endParaRPr lang="ru-RU" dirty="0"/>
          </a:p>
        </p:txBody>
      </p:sp>
      <p:pic>
        <p:nvPicPr>
          <p:cNvPr id="2050" name="Picture 2" descr="C:\Users\1\Desktop\Ксюнечка\Учеба\Английский\rl9ook.jpg"/>
          <p:cNvPicPr>
            <a:picLocks noChangeAspect="1" noChangeArrowheads="1"/>
          </p:cNvPicPr>
          <p:nvPr/>
        </p:nvPicPr>
        <p:blipFill>
          <a:blip r:embed="rId2"/>
          <a:srcRect/>
          <a:stretch>
            <a:fillRect/>
          </a:stretch>
        </p:blipFill>
        <p:spPr bwMode="auto">
          <a:xfrm>
            <a:off x="762000" y="1600200"/>
            <a:ext cx="3249613" cy="2466692"/>
          </a:xfrm>
          <a:prstGeom prst="rect">
            <a:avLst/>
          </a:prstGeom>
          <a:noFill/>
        </p:spPr>
      </p:pic>
      <p:pic>
        <p:nvPicPr>
          <p:cNvPr id="2051" name="Picture 3" descr="C:\Users\1\Desktop\Ксюнечка\Учеба\Английский\frank_sinatra_1399265c.jpg"/>
          <p:cNvPicPr>
            <a:picLocks noChangeAspect="1" noChangeArrowheads="1"/>
          </p:cNvPicPr>
          <p:nvPr/>
        </p:nvPicPr>
        <p:blipFill>
          <a:blip r:embed="rId3"/>
          <a:srcRect/>
          <a:stretch>
            <a:fillRect/>
          </a:stretch>
        </p:blipFill>
        <p:spPr bwMode="auto">
          <a:xfrm>
            <a:off x="4191000" y="1600200"/>
            <a:ext cx="3962400" cy="248155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Music career.	</a:t>
            </a:r>
            <a:endParaRPr lang="ru-RU" dirty="0"/>
          </a:p>
        </p:txBody>
      </p:sp>
      <p:sp>
        <p:nvSpPr>
          <p:cNvPr id="3" name="Содержимое 2"/>
          <p:cNvSpPr>
            <a:spLocks noGrp="1"/>
          </p:cNvSpPr>
          <p:nvPr>
            <p:ph idx="1"/>
          </p:nvPr>
        </p:nvSpPr>
        <p:spPr>
          <a:xfrm>
            <a:off x="609600" y="1524000"/>
            <a:ext cx="8229600" cy="2133917"/>
          </a:xfrm>
        </p:spPr>
        <p:txBody>
          <a:bodyPr>
            <a:normAutofit fontScale="62500" lnSpcReduction="20000"/>
          </a:bodyPr>
          <a:lstStyle/>
          <a:p>
            <a:pPr>
              <a:buNone/>
            </a:pPr>
            <a:r>
              <a:rPr lang="en-US" dirty="0" smtClean="0"/>
              <a:t>     Beginning his musical career in the swing era with Harry James and Tommy Dorsey, Sinatra became an unprecedentedly successful solo artist in the early to mid-1940s. He signed with Capitol Records and released several critically lauded albums. Sinatra left Capitol to found his own record label, toured internationally, was a founding member of the Rat Pack and fraternized with celebrities and statesmen. </a:t>
            </a:r>
            <a:endParaRPr lang="ru-RU" dirty="0" smtClean="0"/>
          </a:p>
          <a:p>
            <a:pPr>
              <a:buNone/>
            </a:pPr>
            <a:endParaRPr lang="ru-RU" dirty="0"/>
          </a:p>
        </p:txBody>
      </p:sp>
      <p:pic>
        <p:nvPicPr>
          <p:cNvPr id="3074" name="Picture 2" descr="C:\Users\1\Desktop\Ксюнечка\Учеба\Английский\синатра\15396815_Sinatra_2.jpg"/>
          <p:cNvPicPr>
            <a:picLocks noChangeAspect="1" noChangeArrowheads="1"/>
          </p:cNvPicPr>
          <p:nvPr/>
        </p:nvPicPr>
        <p:blipFill>
          <a:blip r:embed="rId2"/>
          <a:srcRect/>
          <a:stretch>
            <a:fillRect/>
          </a:stretch>
        </p:blipFill>
        <p:spPr bwMode="auto">
          <a:xfrm>
            <a:off x="838200" y="3276600"/>
            <a:ext cx="3281309" cy="3259434"/>
          </a:xfrm>
          <a:prstGeom prst="rect">
            <a:avLst/>
          </a:prstGeom>
          <a:noFill/>
        </p:spPr>
      </p:pic>
      <p:pic>
        <p:nvPicPr>
          <p:cNvPr id="3075" name="Picture 3" descr="C:\Users\1\Desktop\Ксюнечка\Учеба\Английский\синатра\3795544881_d755e213c5_o.jpg"/>
          <p:cNvPicPr>
            <a:picLocks noChangeAspect="1" noChangeArrowheads="1"/>
          </p:cNvPicPr>
          <p:nvPr/>
        </p:nvPicPr>
        <p:blipFill>
          <a:blip r:embed="rId3"/>
          <a:srcRect/>
          <a:stretch>
            <a:fillRect/>
          </a:stretch>
        </p:blipFill>
        <p:spPr bwMode="auto">
          <a:xfrm>
            <a:off x="4419600" y="3429000"/>
            <a:ext cx="4044950" cy="296693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Cinema career.</a:t>
            </a:r>
            <a:endParaRPr lang="ru-RU" dirty="0"/>
          </a:p>
        </p:txBody>
      </p:sp>
      <p:sp>
        <p:nvSpPr>
          <p:cNvPr id="3" name="Содержимое 2"/>
          <p:cNvSpPr>
            <a:spLocks noGrp="1"/>
          </p:cNvSpPr>
          <p:nvPr>
            <p:ph idx="1"/>
          </p:nvPr>
        </p:nvSpPr>
        <p:spPr>
          <a:xfrm>
            <a:off x="228600" y="1905000"/>
            <a:ext cx="3276600" cy="4526280"/>
          </a:xfrm>
        </p:spPr>
        <p:txBody>
          <a:bodyPr>
            <a:normAutofit/>
          </a:bodyPr>
          <a:lstStyle/>
          <a:p>
            <a:pPr>
              <a:buNone/>
            </a:pPr>
            <a:r>
              <a:rPr lang="en-US" dirty="0" smtClean="0"/>
              <a:t>   Sinatra enjoyed a huge film career and began making films almost as soon as his singing career took off. </a:t>
            </a:r>
            <a:endParaRPr lang="ru-RU" dirty="0"/>
          </a:p>
        </p:txBody>
      </p:sp>
      <p:pic>
        <p:nvPicPr>
          <p:cNvPr id="5123" name="Picture 3" descr="C:\Users\1\Desktop\Ксюнечка\Учеба\Английский\синатра\0b0d7108166c868c69497747940578f9.jpeg"/>
          <p:cNvPicPr>
            <a:picLocks noChangeAspect="1" noChangeArrowheads="1"/>
          </p:cNvPicPr>
          <p:nvPr/>
        </p:nvPicPr>
        <p:blipFill>
          <a:blip r:embed="rId3"/>
          <a:srcRect/>
          <a:stretch>
            <a:fillRect/>
          </a:stretch>
        </p:blipFill>
        <p:spPr bwMode="auto">
          <a:xfrm>
            <a:off x="4495800" y="1295400"/>
            <a:ext cx="4267200" cy="530436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Private life.</a:t>
            </a:r>
            <a:endParaRPr lang="ru-RU" dirty="0"/>
          </a:p>
        </p:txBody>
      </p:sp>
      <p:sp>
        <p:nvSpPr>
          <p:cNvPr id="3" name="Содержимое 2"/>
          <p:cNvSpPr>
            <a:spLocks noGrp="1"/>
          </p:cNvSpPr>
          <p:nvPr>
            <p:ph idx="1"/>
          </p:nvPr>
        </p:nvSpPr>
        <p:spPr>
          <a:xfrm>
            <a:off x="685800" y="4876800"/>
            <a:ext cx="8077200" cy="1676400"/>
          </a:xfrm>
        </p:spPr>
        <p:txBody>
          <a:bodyPr>
            <a:normAutofit fontScale="70000" lnSpcReduction="20000"/>
          </a:bodyPr>
          <a:lstStyle/>
          <a:p>
            <a:pPr>
              <a:buNone/>
            </a:pPr>
            <a:r>
              <a:rPr lang="en-US" dirty="0" smtClean="0"/>
              <a:t>   Sinatra had three children, Nancy, Frank Jr., and Tina, all with his first wife, Nancy </a:t>
            </a:r>
            <a:r>
              <a:rPr lang="en-US" dirty="0" err="1" smtClean="0"/>
              <a:t>Barbato</a:t>
            </a:r>
            <a:r>
              <a:rPr lang="en-US" dirty="0" smtClean="0"/>
              <a:t>. He was married three more times, to actresses Ava Gardner  and Mia Farrow and finally to Barbara Marx (married 1976), to whom he was still married at his death.</a:t>
            </a:r>
            <a:endParaRPr lang="ru-RU" dirty="0" smtClean="0"/>
          </a:p>
          <a:p>
            <a:endParaRPr lang="ru-RU" dirty="0"/>
          </a:p>
        </p:txBody>
      </p:sp>
      <p:pic>
        <p:nvPicPr>
          <p:cNvPr id="4098" name="Picture 2" descr="C:\Users\1\Desktop\Ксюнечка\Учеба\Английский\синатра\9449971_gal.jpg"/>
          <p:cNvPicPr>
            <a:picLocks noChangeAspect="1" noChangeArrowheads="1"/>
          </p:cNvPicPr>
          <p:nvPr/>
        </p:nvPicPr>
        <p:blipFill>
          <a:blip r:embed="rId2"/>
          <a:srcRect/>
          <a:stretch>
            <a:fillRect/>
          </a:stretch>
        </p:blipFill>
        <p:spPr bwMode="auto">
          <a:xfrm>
            <a:off x="381000" y="1676400"/>
            <a:ext cx="2620736" cy="3057525"/>
          </a:xfrm>
          <a:prstGeom prst="rect">
            <a:avLst/>
          </a:prstGeom>
          <a:noFill/>
        </p:spPr>
      </p:pic>
      <p:pic>
        <p:nvPicPr>
          <p:cNvPr id="4099" name="Picture 3" descr="C:\Users\1\Desktop\Ксюнечка\Учеба\Английский\синатра\14sinatra_533.jpg"/>
          <p:cNvPicPr>
            <a:picLocks noChangeAspect="1" noChangeArrowheads="1"/>
          </p:cNvPicPr>
          <p:nvPr/>
        </p:nvPicPr>
        <p:blipFill>
          <a:blip r:embed="rId3"/>
          <a:srcRect/>
          <a:stretch>
            <a:fillRect/>
          </a:stretch>
        </p:blipFill>
        <p:spPr bwMode="auto">
          <a:xfrm>
            <a:off x="3124200" y="1676400"/>
            <a:ext cx="5812597" cy="30099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The most famous songs:</a:t>
            </a:r>
            <a:endParaRPr lang="ru-RU" dirty="0"/>
          </a:p>
        </p:txBody>
      </p:sp>
      <p:sp>
        <p:nvSpPr>
          <p:cNvPr id="5" name="Содержимое 4"/>
          <p:cNvSpPr>
            <a:spLocks noGrp="1"/>
          </p:cNvSpPr>
          <p:nvPr>
            <p:ph idx="1"/>
          </p:nvPr>
        </p:nvSpPr>
        <p:spPr>
          <a:xfrm>
            <a:off x="457200" y="1646237"/>
            <a:ext cx="3962400" cy="4526280"/>
          </a:xfrm>
        </p:spPr>
        <p:txBody>
          <a:bodyPr/>
          <a:lstStyle/>
          <a:p>
            <a:r>
              <a:rPr lang="en-US" dirty="0" smtClean="0">
                <a:hlinkClick r:id="rId2" action="ppaction://hlinksldjump"/>
              </a:rPr>
              <a:t>«Jingle Bells»</a:t>
            </a:r>
            <a:endParaRPr lang="en-US" dirty="0" smtClean="0"/>
          </a:p>
          <a:p>
            <a:r>
              <a:rPr lang="en-US" dirty="0" smtClean="0">
                <a:hlinkClick r:id="rId3" action="ppaction://hlinksldjump"/>
              </a:rPr>
              <a:t>«Strangers in the Night»</a:t>
            </a:r>
            <a:endParaRPr lang="en-US" dirty="0" smtClean="0"/>
          </a:p>
          <a:p>
            <a:r>
              <a:rPr lang="en-US" dirty="0" smtClean="0">
                <a:hlinkClick r:id="rId4" action="ppaction://hlinksldjump"/>
              </a:rPr>
              <a:t>«I love you, baby</a:t>
            </a:r>
            <a:r>
              <a:rPr lang="ru-RU" dirty="0" smtClean="0">
                <a:hlinkClick r:id="rId4" action="ppaction://hlinksldjump"/>
              </a:rPr>
              <a:t>»</a:t>
            </a:r>
            <a:endParaRPr lang="en-US" dirty="0" smtClean="0"/>
          </a:p>
        </p:txBody>
      </p:sp>
      <p:pic>
        <p:nvPicPr>
          <p:cNvPr id="6146" name="Picture 2" descr="C:\Users\1\Desktop\Ксюнечка\Учеба\Английский\синатра\370988.jpeg"/>
          <p:cNvPicPr>
            <a:picLocks noChangeAspect="1" noChangeArrowheads="1"/>
          </p:cNvPicPr>
          <p:nvPr/>
        </p:nvPicPr>
        <p:blipFill>
          <a:blip r:embed="rId5"/>
          <a:srcRect/>
          <a:stretch>
            <a:fillRect/>
          </a:stretch>
        </p:blipFill>
        <p:spPr bwMode="auto">
          <a:xfrm>
            <a:off x="4724400" y="1447800"/>
            <a:ext cx="3810000" cy="47625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Jingle Bells.</a:t>
            </a:r>
            <a:endParaRPr lang="ru-RU" dirty="0"/>
          </a:p>
        </p:txBody>
      </p:sp>
      <p:sp>
        <p:nvSpPr>
          <p:cNvPr id="3" name="Содержимое 2"/>
          <p:cNvSpPr>
            <a:spLocks noGrp="1"/>
          </p:cNvSpPr>
          <p:nvPr>
            <p:ph idx="1"/>
          </p:nvPr>
        </p:nvSpPr>
        <p:spPr>
          <a:xfrm>
            <a:off x="304800" y="1447800"/>
            <a:ext cx="5105400" cy="5181600"/>
          </a:xfrm>
        </p:spPr>
        <p:txBody>
          <a:bodyPr>
            <a:normAutofit fontScale="77500" lnSpcReduction="20000"/>
          </a:bodyPr>
          <a:lstStyle/>
          <a:p>
            <a:pPr>
              <a:buNone/>
            </a:pPr>
            <a:r>
              <a:rPr lang="en-US" dirty="0" smtClean="0"/>
              <a:t>    </a:t>
            </a:r>
            <a:r>
              <a:rPr lang="ru-RU" dirty="0" smtClean="0"/>
              <a:t>«</a:t>
            </a:r>
            <a:r>
              <a:rPr lang="en-US" dirty="0" smtClean="0"/>
              <a:t>Jingle Bells</a:t>
            </a:r>
            <a:r>
              <a:rPr lang="ru-RU" dirty="0" smtClean="0"/>
              <a:t>»</a:t>
            </a:r>
            <a:r>
              <a:rPr lang="en-US" dirty="0" smtClean="0"/>
              <a:t> is one of the best-known and commonly sung winter songs in the world. It was written by James Lord Pierpont (1822–1893) and published under the title "One Horse Open Sleigh" in the autumn of 1857. Even though it is commonly thought of as a Christmas song, it was actually written and sung for Thanksgiving.</a:t>
            </a:r>
            <a:r>
              <a:rPr lang="ru-RU" dirty="0" smtClean="0"/>
              <a:t> </a:t>
            </a:r>
            <a:r>
              <a:rPr lang="en-US" dirty="0" smtClean="0"/>
              <a:t>It was mistakenly branded as a Christmas song because being extremely popular at Thanksgiving, it was sung again around Christmas.</a:t>
            </a:r>
            <a:endParaRPr lang="ru-RU" dirty="0"/>
          </a:p>
        </p:txBody>
      </p:sp>
      <p:pic>
        <p:nvPicPr>
          <p:cNvPr id="7170" name="Picture 2" descr="C:\Users\1\Desktop\Ксюнечка\Учеба\Английский\синатра\109167.jpeg"/>
          <p:cNvPicPr>
            <a:picLocks noChangeAspect="1" noChangeArrowheads="1"/>
          </p:cNvPicPr>
          <p:nvPr/>
        </p:nvPicPr>
        <p:blipFill>
          <a:blip r:embed="rId3"/>
          <a:srcRect/>
          <a:stretch>
            <a:fillRect/>
          </a:stretch>
        </p:blipFill>
        <p:spPr bwMode="auto">
          <a:xfrm>
            <a:off x="5562600" y="457200"/>
            <a:ext cx="3086100" cy="2057400"/>
          </a:xfrm>
          <a:prstGeom prst="rect">
            <a:avLst/>
          </a:prstGeom>
          <a:noFill/>
        </p:spPr>
      </p:pic>
      <p:pic>
        <p:nvPicPr>
          <p:cNvPr id="7171" name="Picture 3" descr="C:\Users\1\Desktop\Ксюнечка\Учеба\Английский\синатра\sinatra2.jpg"/>
          <p:cNvPicPr>
            <a:picLocks noChangeAspect="1" noChangeArrowheads="1"/>
          </p:cNvPicPr>
          <p:nvPr/>
        </p:nvPicPr>
        <p:blipFill>
          <a:blip r:embed="rId4"/>
          <a:srcRect/>
          <a:stretch>
            <a:fillRect/>
          </a:stretch>
        </p:blipFill>
        <p:spPr bwMode="auto">
          <a:xfrm>
            <a:off x="5638800" y="2743200"/>
            <a:ext cx="3019425" cy="3810000"/>
          </a:xfrm>
          <a:prstGeom prst="rect">
            <a:avLst/>
          </a:prstGeom>
          <a:noFill/>
        </p:spPr>
      </p:pic>
      <p:pic>
        <p:nvPicPr>
          <p:cNvPr id="8" name="frank_sinatra_-_frank_sinatra-jingle_bells.mp3">
            <a:hlinkClick r:id="" action="ppaction://media"/>
          </p:cNvPr>
          <p:cNvPicPr>
            <a:picLocks noRot="1" noChangeAspect="1"/>
          </p:cNvPicPr>
          <p:nvPr>
            <a:audioFile r:link="rId1"/>
          </p:nvPr>
        </p:nvPicPr>
        <p:blipFill>
          <a:blip r:embed="rId5"/>
          <a:stretch>
            <a:fillRect/>
          </a:stretch>
        </p:blipFill>
        <p:spPr>
          <a:xfrm>
            <a:off x="4267200" y="6858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8815"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en-US" dirty="0" smtClean="0"/>
              <a:t>Strangers in the night.</a:t>
            </a:r>
            <a:endParaRPr lang="ru-RU" dirty="0"/>
          </a:p>
        </p:txBody>
      </p:sp>
      <p:sp>
        <p:nvSpPr>
          <p:cNvPr id="3" name="Содержимое 2"/>
          <p:cNvSpPr>
            <a:spLocks noGrp="1"/>
          </p:cNvSpPr>
          <p:nvPr>
            <p:ph idx="1"/>
          </p:nvPr>
        </p:nvSpPr>
        <p:spPr>
          <a:xfrm>
            <a:off x="304800" y="1752600"/>
            <a:ext cx="4648200" cy="4526280"/>
          </a:xfrm>
        </p:spPr>
        <p:txBody>
          <a:bodyPr>
            <a:normAutofit fontScale="62500" lnSpcReduction="20000"/>
          </a:bodyPr>
          <a:lstStyle/>
          <a:p>
            <a:pPr>
              <a:buNone/>
            </a:pPr>
            <a:r>
              <a:rPr lang="en-US" dirty="0" smtClean="0"/>
              <a:t>    "Strangers in the Night" is a popular song composed by Bert </a:t>
            </a:r>
            <a:r>
              <a:rPr lang="en-US" dirty="0" err="1" smtClean="0"/>
              <a:t>Kaempfert</a:t>
            </a:r>
            <a:r>
              <a:rPr lang="en-US" dirty="0" smtClean="0"/>
              <a:t> with English lyrics by Charles Singleton and Eddie Snyder. It was originally created under the title </a:t>
            </a:r>
            <a:r>
              <a:rPr lang="en-US" dirty="0" err="1" smtClean="0"/>
              <a:t>Beddy</a:t>
            </a:r>
            <a:r>
              <a:rPr lang="en-US" dirty="0" smtClean="0"/>
              <a:t> Bye as part of the instrumental score for the movie A Man Could Get Killed. The song was made famous in 1966 by Frank Sinatra. Reaching number one on both the Billboard Hot 100 chart and the Easy Listening chart, it was the title song for Sinatra's 1966 album Strangers in the Night, which would become his most commercially successful album. The song also reached number one on the UK Singles Chart. </a:t>
            </a:r>
            <a:endParaRPr lang="ru-RU" dirty="0" smtClean="0"/>
          </a:p>
          <a:p>
            <a:endParaRPr lang="ru-RU" dirty="0"/>
          </a:p>
        </p:txBody>
      </p:sp>
      <p:pic>
        <p:nvPicPr>
          <p:cNvPr id="8194" name="Picture 2" descr="C:\Users\1\Desktop\Ксюнечка\Учеба\Английский\синатра\dyn010_original_300_452_jpeg_20580_f684662deeb3eae3fbd1432034916007.jpg"/>
          <p:cNvPicPr>
            <a:picLocks noChangeAspect="1" noChangeArrowheads="1"/>
          </p:cNvPicPr>
          <p:nvPr/>
        </p:nvPicPr>
        <p:blipFill>
          <a:blip r:embed="rId3"/>
          <a:srcRect/>
          <a:stretch>
            <a:fillRect/>
          </a:stretch>
        </p:blipFill>
        <p:spPr bwMode="auto">
          <a:xfrm>
            <a:off x="5105400" y="1600200"/>
            <a:ext cx="3171825" cy="4779961"/>
          </a:xfrm>
          <a:prstGeom prst="rect">
            <a:avLst/>
          </a:prstGeom>
          <a:noFill/>
        </p:spPr>
      </p:pic>
      <p:pic>
        <p:nvPicPr>
          <p:cNvPr id="6" name="frank_sinatra_-_strangers_in_the_night.mp3">
            <a:hlinkClick r:id="" action="ppaction://media"/>
          </p:cNvPr>
          <p:cNvPicPr>
            <a:picLocks noRot="1" noChangeAspect="1"/>
          </p:cNvPicPr>
          <p:nvPr>
            <a:audioFile r:link="rId1"/>
          </p:nvPr>
        </p:nvPicPr>
        <p:blipFill>
          <a:blip r:embed="rId4"/>
          <a:stretch>
            <a:fillRect/>
          </a:stretch>
        </p:blipFill>
        <p:spPr>
          <a:xfrm>
            <a:off x="7239000" y="609600"/>
            <a:ext cx="609600" cy="60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4495"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223</TotalTime>
  <Words>561</Words>
  <PresentationFormat>Экран (4:3)</PresentationFormat>
  <Paragraphs>46</Paragraphs>
  <Slides>12</Slides>
  <Notes>1</Notes>
  <HiddenSlides>0</HiddenSlides>
  <MMClips>3</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Литейная</vt:lpstr>
      <vt:lpstr>The presentation in English. Theme:   Francis Albert Sinatra </vt:lpstr>
      <vt:lpstr>Plan:</vt:lpstr>
      <vt:lpstr>Biography.</vt:lpstr>
      <vt:lpstr>Music career. </vt:lpstr>
      <vt:lpstr>Cinema career.</vt:lpstr>
      <vt:lpstr>Private life.</vt:lpstr>
      <vt:lpstr>The most famous songs:</vt:lpstr>
      <vt:lpstr>Jingle Bells.</vt:lpstr>
      <vt:lpstr>Strangers in the night.</vt:lpstr>
      <vt:lpstr>I love you, baby.</vt:lpstr>
      <vt:lpstr> Links:</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presentation in English. Theme:   Francis Albert Sinatra </dc:title>
  <dc:creator>1</dc:creator>
  <cp:lastModifiedBy>1</cp:lastModifiedBy>
  <cp:revision>25</cp:revision>
  <dcterms:created xsi:type="dcterms:W3CDTF">2011-10-16T07:13:00Z</dcterms:created>
  <dcterms:modified xsi:type="dcterms:W3CDTF">2011-10-16T11:07:04Z</dcterms:modified>
</cp:coreProperties>
</file>